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92" r:id="rId4"/>
    <p:sldId id="264" r:id="rId5"/>
    <p:sldId id="293" r:id="rId6"/>
    <p:sldId id="266" r:id="rId7"/>
    <p:sldId id="295" r:id="rId8"/>
    <p:sldId id="296" r:id="rId9"/>
    <p:sldId id="294" r:id="rId10"/>
    <p:sldId id="267" r:id="rId11"/>
    <p:sldId id="297" r:id="rId12"/>
    <p:sldId id="265" r:id="rId13"/>
    <p:sldId id="29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750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80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56957b57c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556957b57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439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56957b57c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556957b57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012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56957b57c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56957b57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427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56957b57c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56957b57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10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8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453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56957b57c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556957b57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85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56957b57c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556957b57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518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56957b57c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556957b57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56957b57c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556957b57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49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56957b57c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556957b57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738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56957b57c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556957b57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155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://ow.ly/IhGD50uIpFf" TargetMode="External"/><Relationship Id="rId6" Type="http://schemas.openxmlformats.org/officeDocument/2006/relationships/hyperlink" Target="https://medium.com/@TedRau/the-myth-of-natural-flow-98f460128149" TargetMode="External"/><Relationship Id="rId7" Type="http://schemas.openxmlformats.org/officeDocument/2006/relationships/hyperlink" Target="https://medium.com/@TedRau/how-decision-making-affects-our-behavior-74ecbc771b36" TargetMode="External"/><Relationship Id="rId8" Type="http://schemas.openxmlformats.org/officeDocument/2006/relationships/hyperlink" Target="http://www.sociocracyforall.org/elc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57" y="0"/>
            <a:ext cx="114370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3130488" y="1992784"/>
            <a:ext cx="5931000" cy="29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Rounds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Ted Rau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ted@sociocracyforall.org</a:t>
            </a: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8354290" y="6337900"/>
            <a:ext cx="4131585" cy="32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Webchat</a:t>
            </a:r>
            <a:r>
              <a:rPr lang="en-US" sz="14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Rounds</a:t>
            </a:r>
            <a:endParaRPr sz="1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57" y="0"/>
            <a:ext cx="1143708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790" y="6337900"/>
            <a:ext cx="1378527" cy="30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0175" y="799804"/>
            <a:ext cx="2103000" cy="20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 txBox="1"/>
          <p:nvPr/>
        </p:nvSpPr>
        <p:spPr>
          <a:xfrm>
            <a:off x="1493475" y="1995466"/>
            <a:ext cx="7346700" cy="4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Encouraging </a:t>
            </a:r>
            <a:r>
              <a:rPr lang="en-US" sz="26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rounds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r>
              <a:rPr lang="en-US" sz="18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“I’d really like to make sure everyone can speak without being </a:t>
            </a:r>
            <a:r>
              <a:rPr lang="en-US" sz="1800" i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interrupted </a:t>
            </a:r>
            <a:r>
              <a:rPr lang="mr-IN" sz="1800" i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–</a:t>
            </a:r>
            <a:r>
              <a:rPr lang="en-US" sz="1800" i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let’s do a round so everyone can say what they want to say.”</a:t>
            </a:r>
            <a:endParaRPr sz="1800" i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r>
              <a:rPr lang="en-US" sz="18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“I have things I want to say but I don’t want to interrupt others. It’s easier for me to contribute if we do rounds.”</a:t>
            </a:r>
            <a:endParaRPr sz="1800" i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229;p23"/>
          <p:cNvSpPr txBox="1"/>
          <p:nvPr/>
        </p:nvSpPr>
        <p:spPr>
          <a:xfrm>
            <a:off x="1306500" y="1045133"/>
            <a:ext cx="6951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you can do:</a:t>
            </a:r>
            <a:endParaRPr sz="35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57" y="0"/>
            <a:ext cx="1143708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790" y="6337900"/>
            <a:ext cx="1378527" cy="30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0175" y="799804"/>
            <a:ext cx="2103000" cy="20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 txBox="1"/>
          <p:nvPr/>
        </p:nvSpPr>
        <p:spPr>
          <a:xfrm>
            <a:off x="1513300" y="1642475"/>
            <a:ext cx="7346700" cy="4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Keeping rounds short and sweet</a:t>
            </a:r>
            <a:endParaRPr sz="2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endParaRPr lang="en-US" sz="1800" dirty="0" smtClean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r>
              <a:rPr lang="en-US" sz="18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model </a:t>
            </a: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passing</a:t>
            </a: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time rounds (based on agreement, not punitive)</a:t>
            </a: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encourage people to take notes</a:t>
            </a: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229;p23"/>
          <p:cNvSpPr txBox="1"/>
          <p:nvPr/>
        </p:nvSpPr>
        <p:spPr>
          <a:xfrm>
            <a:off x="1306500" y="1045133"/>
            <a:ext cx="6951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Making them even better</a:t>
            </a:r>
            <a:endParaRPr sz="35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6901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57" y="0"/>
            <a:ext cx="114370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/>
          <p:nvPr/>
        </p:nvSpPr>
        <p:spPr>
          <a:xfrm>
            <a:off x="1196981" y="1204092"/>
            <a:ext cx="6951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role of the facilitator</a:t>
            </a:r>
            <a:endParaRPr sz="35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0" name="Google Shape;2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790" y="6337900"/>
            <a:ext cx="1378527" cy="30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9200" y="1442733"/>
            <a:ext cx="4017200" cy="39725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/>
        </p:nvSpPr>
        <p:spPr>
          <a:xfrm>
            <a:off x="1513300" y="1790200"/>
            <a:ext cx="506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Separate facilitator voice from member voice</a:t>
            </a:r>
            <a:endParaRPr sz="2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Char char="●"/>
            </a:pPr>
            <a:r>
              <a:rPr lang="en-US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Put yourself in the middle </a:t>
            </a:r>
            <a:br>
              <a:rPr lang="en-US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 the round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Char char="●"/>
            </a:pPr>
            <a:r>
              <a:rPr lang="en-US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Context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“as facilitator…”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“speaking as member…”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57" y="0"/>
            <a:ext cx="114370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/>
          <p:nvPr/>
        </p:nvSpPr>
        <p:spPr>
          <a:xfrm>
            <a:off x="1196981" y="909100"/>
            <a:ext cx="6951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Learning more</a:t>
            </a:r>
            <a:endParaRPr sz="35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0" name="Google Shape;2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790" y="6337900"/>
            <a:ext cx="1378527" cy="303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/>
        </p:nvSpPr>
        <p:spPr>
          <a:xfrm>
            <a:off x="1487926" y="1540000"/>
            <a:ext cx="10083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chemeClr val="dk1"/>
                </a:solidFill>
                <a:latin typeface="Avenir Book" charset="0"/>
                <a:ea typeface="Avenir Book" charset="0"/>
                <a:cs typeface="Avenir Book" charset="0"/>
                <a:sym typeface="Avenir"/>
              </a:rPr>
              <a:t>Article “On rounds”</a:t>
            </a:r>
            <a:br>
              <a:rPr lang="en-US" sz="2000" dirty="0" smtClean="0">
                <a:solidFill>
                  <a:schemeClr val="dk1"/>
                </a:solidFill>
                <a:latin typeface="Avenir Book" charset="0"/>
                <a:ea typeface="Avenir Book" charset="0"/>
                <a:cs typeface="Avenir Book" charset="0"/>
                <a:sym typeface="Avenir"/>
              </a:rPr>
            </a:b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  <a:hlinkClick r:id="rId5"/>
              </a:rPr>
              <a:t>http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  <a:hlinkClick r:id="rId5"/>
              </a:rPr>
              <a:t>://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  <a:hlinkClick r:id="rId5"/>
              </a:rPr>
              <a:t>ow.ly/IhGD50uIpFf</a:t>
            </a:r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lvl="0">
              <a:lnSpc>
                <a:spcPct val="90000"/>
              </a:lnSpc>
            </a:pPr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lvl="0">
              <a:lnSpc>
                <a:spcPct val="90000"/>
              </a:lnSpc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Article “The myth of natural flow” </a:t>
            </a:r>
            <a:b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  <a:hlinkClick r:id="rId6"/>
              </a:rPr>
              <a:t>https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  <a:hlinkClick r:id="rId6"/>
              </a:rPr>
              <a:t>://medium.com/@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  <a:hlinkClick r:id="rId6"/>
              </a:rPr>
              <a:t>TedRau/the-myth-of-natural-flow-98f460128149</a:t>
            </a:r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lvl="0">
              <a:lnSpc>
                <a:spcPct val="90000"/>
              </a:lnSpc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lvl="0">
              <a:lnSpc>
                <a:spcPct val="90000"/>
              </a:lnSpc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Article “How decision-making affects our behavior”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lvl="0">
              <a:lnSpc>
                <a:spcPct val="90000"/>
              </a:lnSpc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  <a:hlinkClick r:id="rId7"/>
              </a:rPr>
              <a:t>https://medium.com/@TedRau/how-decision-making-affects-our-behavior-74ecbc771b36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lvl="0">
              <a:lnSpc>
                <a:spcPct val="90000"/>
              </a:lnSpc>
            </a:pPr>
            <a:endParaRPr lang="en-US" sz="2000" dirty="0">
              <a:solidFill>
                <a:schemeClr val="dk1"/>
              </a:solidFill>
              <a:latin typeface="Avenir Book" charset="0"/>
              <a:ea typeface="Avenir Book" charset="0"/>
              <a:cs typeface="Avenir Book" charset="0"/>
              <a:sym typeface="Avenir"/>
            </a:endParaRP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chemeClr val="dk1"/>
                </a:solidFill>
                <a:latin typeface="Avenir Book" charset="0"/>
                <a:ea typeface="Avenir Book" charset="0"/>
                <a:cs typeface="Avenir Book" charset="0"/>
                <a:sym typeface="Avenir"/>
              </a:rPr>
              <a:t>Tools using rounds </a:t>
            </a:r>
            <a:r>
              <a:rPr lang="mr-IN" sz="2000" dirty="0" smtClean="0">
                <a:solidFill>
                  <a:schemeClr val="dk1"/>
                </a:solidFill>
                <a:latin typeface="Avenir Book" charset="0"/>
                <a:ea typeface="Avenir Book" charset="0"/>
                <a:cs typeface="Avenir Book" charset="0"/>
                <a:sym typeface="Avenir"/>
              </a:rPr>
              <a:t>–</a:t>
            </a:r>
            <a:r>
              <a:rPr lang="en-US" sz="2000" dirty="0" smtClean="0">
                <a:solidFill>
                  <a:schemeClr val="dk1"/>
                </a:solidFill>
                <a:latin typeface="Avenir Book" charset="0"/>
                <a:ea typeface="Avenir Book" charset="0"/>
                <a:cs typeface="Avenir Book" charset="0"/>
                <a:sym typeface="Avenir"/>
              </a:rPr>
              <a:t> self-learning for groups interested in </a:t>
            </a:r>
            <a:br>
              <a:rPr lang="en-US" sz="2000" dirty="0" smtClean="0">
                <a:solidFill>
                  <a:schemeClr val="dk1"/>
                </a:solidFill>
                <a:latin typeface="Avenir Book" charset="0"/>
                <a:ea typeface="Avenir Book" charset="0"/>
                <a:cs typeface="Avenir Book" charset="0"/>
                <a:sym typeface="Avenir"/>
              </a:rPr>
            </a:br>
            <a:r>
              <a:rPr lang="en-US" sz="2000" dirty="0" smtClean="0">
                <a:solidFill>
                  <a:schemeClr val="dk1"/>
                </a:solidFill>
                <a:latin typeface="Avenir Book" charset="0"/>
                <a:ea typeface="Avenir Book" charset="0"/>
                <a:cs typeface="Avenir Book" charset="0"/>
                <a:sym typeface="Avenir"/>
              </a:rPr>
              <a:t>Dynamic Governance (sociocracy): </a:t>
            </a:r>
            <a:r>
              <a:rPr lang="en-US" sz="2000" dirty="0" smtClean="0">
                <a:solidFill>
                  <a:schemeClr val="dk1"/>
                </a:solidFill>
                <a:latin typeface="Avenir Book" charset="0"/>
                <a:ea typeface="Avenir Book" charset="0"/>
                <a:cs typeface="Avenir Book" charset="0"/>
                <a:sym typeface="Avenir"/>
                <a:hlinkClick r:id="rId8"/>
              </a:rPr>
              <a:t>www.sociocracyforall.org/elc</a:t>
            </a:r>
            <a:endParaRPr lang="en-US" sz="2000" dirty="0" smtClean="0">
              <a:solidFill>
                <a:schemeClr val="dk1"/>
              </a:solidFill>
              <a:latin typeface="Avenir Book" charset="0"/>
              <a:ea typeface="Avenir Book" charset="0"/>
              <a:cs typeface="Avenir Book" charset="0"/>
              <a:sym typeface="Avenir"/>
            </a:endParaRPr>
          </a:p>
          <a:p>
            <a:pPr lvl="0">
              <a:lnSpc>
                <a:spcPct val="90000"/>
              </a:lnSpc>
            </a:pPr>
            <a:endParaRPr lang="en-US" sz="2000" dirty="0">
              <a:solidFill>
                <a:schemeClr val="dk1"/>
              </a:solidFill>
              <a:latin typeface="Avenir Book" charset="0"/>
              <a:ea typeface="Avenir Book" charset="0"/>
              <a:cs typeface="Avenir Book" charset="0"/>
              <a:sym typeface="Avenir"/>
            </a:endParaRPr>
          </a:p>
          <a:p>
            <a:pPr lvl="0">
              <a:lnSpc>
                <a:spcPct val="90000"/>
              </a:lnSpc>
            </a:pPr>
            <a:r>
              <a:rPr lang="en-US" sz="2000" b="1" dirty="0" smtClean="0">
                <a:solidFill>
                  <a:schemeClr val="dk1"/>
                </a:solidFill>
                <a:latin typeface="Avenir Book" charset="0"/>
                <a:ea typeface="Avenir Book" charset="0"/>
                <a:cs typeface="Avenir Book" charset="0"/>
                <a:sym typeface="Wingdings"/>
              </a:rPr>
              <a:t> </a:t>
            </a:r>
            <a:r>
              <a:rPr lang="en-US" sz="2000" b="1" dirty="0" smtClean="0">
                <a:solidFill>
                  <a:schemeClr val="dk1"/>
                </a:solidFill>
                <a:latin typeface="Avenir Book" charset="0"/>
                <a:ea typeface="Avenir Book" charset="0"/>
                <a:cs typeface="Avenir Book" charset="0"/>
                <a:sym typeface="Avenir"/>
              </a:rPr>
              <a:t>Drop your email in the chat if you want to receive links by email. </a:t>
            </a:r>
            <a:endParaRPr sz="2000" b="1" dirty="0">
              <a:solidFill>
                <a:schemeClr val="dk1"/>
              </a:solidFill>
              <a:latin typeface="Avenir Book" charset="0"/>
              <a:ea typeface="Avenir Book" charset="0"/>
              <a:cs typeface="Avenir Book" charset="0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0765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57" y="0"/>
            <a:ext cx="114370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3326100" y="2320635"/>
            <a:ext cx="8865900" cy="368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01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  <a:sym typeface="Avenir"/>
              </a:rPr>
              <a:t>Who am I?</a:t>
            </a:r>
            <a:endParaRPr dirty="0">
              <a:latin typeface="Avenir Book" charset="0"/>
              <a:ea typeface="Avenir Book" charset="0"/>
              <a:cs typeface="Avenir Book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2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  <a:sym typeface="Avenir"/>
              </a:rPr>
              <a:t>What? Why rounds? And what is it? 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2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  <a:sym typeface="Avenir"/>
              </a:rPr>
              <a:t>Let’s try it! 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2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  <a:sym typeface="Avenir"/>
              </a:rPr>
              <a:t>Let’s make them even better</a:t>
            </a:r>
            <a:endParaRPr dirty="0">
              <a:latin typeface="Avenir Book" charset="0"/>
              <a:ea typeface="Avenir Book" charset="0"/>
              <a:cs typeface="Avenir Book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600" dirty="0">
              <a:latin typeface="Avenir"/>
              <a:ea typeface="Avenir"/>
              <a:cs typeface="Avenir"/>
              <a:sym typeface="Avenir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9033" y="2170381"/>
            <a:ext cx="966197" cy="64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9032" y="2642548"/>
            <a:ext cx="966197" cy="64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9032" y="3132791"/>
            <a:ext cx="966197" cy="64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790" y="6337900"/>
            <a:ext cx="1378527" cy="30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1931" y="3656753"/>
            <a:ext cx="966197" cy="640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8;p14"/>
          <p:cNvSpPr txBox="1"/>
          <p:nvPr/>
        </p:nvSpPr>
        <p:spPr>
          <a:xfrm>
            <a:off x="3326100" y="1411923"/>
            <a:ext cx="5931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Overview </a:t>
            </a:r>
            <a:endParaRPr sz="4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57" y="0"/>
            <a:ext cx="114370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2524675" y="2126671"/>
            <a:ext cx="8865900" cy="368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 dirty="0" smtClean="0">
                <a:latin typeface="Avenir"/>
                <a:ea typeface="Avenir"/>
                <a:cs typeface="Avenir"/>
                <a:sym typeface="Avenir"/>
              </a:rPr>
              <a:t>Pioneer Valley Cohousing since 2012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600" dirty="0" smtClean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 dirty="0" smtClean="0">
                <a:latin typeface="Avenir"/>
                <a:ea typeface="Avenir"/>
                <a:cs typeface="Avenir"/>
                <a:sym typeface="Avenir"/>
              </a:rPr>
              <a:t>Op leader of</a:t>
            </a:r>
            <a:endParaRPr sz="2600" dirty="0">
              <a:latin typeface="Avenir"/>
              <a:ea typeface="Avenir"/>
              <a:cs typeface="Avenir"/>
              <a:sym typeface="Avenir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2524675" y="1217959"/>
            <a:ext cx="5931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Who am I?</a:t>
            </a:r>
            <a:endParaRPr sz="44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790" y="6337900"/>
            <a:ext cx="1378527" cy="30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7990" y="3053238"/>
            <a:ext cx="3350773" cy="715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8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57" y="0"/>
            <a:ext cx="1143708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790" y="6337900"/>
            <a:ext cx="1378527" cy="30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9962" y="1108364"/>
            <a:ext cx="4557837" cy="45988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9;p23"/>
          <p:cNvSpPr txBox="1"/>
          <p:nvPr/>
        </p:nvSpPr>
        <p:spPr>
          <a:xfrm>
            <a:off x="1306500" y="1045133"/>
            <a:ext cx="6951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is it?</a:t>
            </a:r>
            <a:endParaRPr sz="35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57" y="0"/>
            <a:ext cx="1143708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790" y="6337900"/>
            <a:ext cx="1378527" cy="30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9200" y="1442733"/>
            <a:ext cx="4017200" cy="3972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/>
        </p:nvSpPr>
        <p:spPr>
          <a:xfrm>
            <a:off x="1775025" y="1854600"/>
            <a:ext cx="3685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US" sz="26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equivalence</a:t>
            </a:r>
            <a:endParaRPr sz="2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US" sz="2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clarity/structure</a:t>
            </a:r>
            <a:endParaRPr sz="2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US" sz="2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saves time</a:t>
            </a:r>
            <a:endParaRPr sz="2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Google Shape;229;p23"/>
          <p:cNvSpPr txBox="1"/>
          <p:nvPr/>
        </p:nvSpPr>
        <p:spPr>
          <a:xfrm>
            <a:off x="1306500" y="1045133"/>
            <a:ext cx="6951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Why rounds</a:t>
            </a:r>
            <a:endParaRPr sz="35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229;p23"/>
          <p:cNvSpPr txBox="1"/>
          <p:nvPr/>
        </p:nvSpPr>
        <p:spPr>
          <a:xfrm>
            <a:off x="1306500" y="3428997"/>
            <a:ext cx="6951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When rounds</a:t>
            </a:r>
            <a:endParaRPr sz="35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" name="Google Shape;213;p21"/>
          <p:cNvSpPr txBox="1"/>
          <p:nvPr/>
        </p:nvSpPr>
        <p:spPr>
          <a:xfrm>
            <a:off x="1738053" y="4096250"/>
            <a:ext cx="3685500" cy="144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US" sz="2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lang="en-US" sz="26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mall groups</a:t>
            </a:r>
            <a:endParaRPr sz="2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US" sz="2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</a:t>
            </a:r>
            <a:r>
              <a:rPr lang="en-US" sz="26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deally when people can contribute</a:t>
            </a:r>
            <a:endParaRPr sz="2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127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57" y="0"/>
            <a:ext cx="114370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/>
          <p:nvPr/>
        </p:nvSpPr>
        <p:spPr>
          <a:xfrm>
            <a:off x="1306500" y="1045133"/>
            <a:ext cx="6951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Kinds of rounds</a:t>
            </a:r>
            <a:endParaRPr sz="35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0" name="Google Shape;23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790" y="6337900"/>
            <a:ext cx="1378527" cy="303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/>
        </p:nvSpPr>
        <p:spPr>
          <a:xfrm>
            <a:off x="1513300" y="1642475"/>
            <a:ext cx="7346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US" sz="2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Clarifying questions round</a:t>
            </a:r>
            <a:endParaRPr sz="2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ask in a </a:t>
            </a:r>
            <a:r>
              <a:rPr lang="en-US" sz="22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round</a:t>
            </a:r>
            <a:endParaRPr lang="en-US"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answer </a:t>
            </a: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immediately or </a:t>
            </a:r>
            <a:b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at the </a:t>
            </a:r>
            <a:r>
              <a:rPr lang="en-US" sz="22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end</a:t>
            </a:r>
            <a:endParaRPr lang="en-US"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indent="-393700">
              <a:lnSpc>
                <a:spcPct val="90000"/>
              </a:lnSpc>
              <a:buClr>
                <a:schemeClr val="dk1"/>
              </a:buClr>
              <a:buSzPts val="2600"/>
              <a:buFont typeface="Avenir"/>
              <a:buChar char="●"/>
            </a:pPr>
            <a:endParaRPr lang="en-US" sz="2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4610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200" y="902526"/>
            <a:ext cx="4267200" cy="4246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-114" t="308" r="69899" b="10806"/>
          <a:stretch/>
        </p:blipFill>
        <p:spPr>
          <a:xfrm>
            <a:off x="6831094" y="1059964"/>
            <a:ext cx="3683704" cy="3998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57" y="0"/>
            <a:ext cx="114370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/>
          <p:nvPr/>
        </p:nvSpPr>
        <p:spPr>
          <a:xfrm>
            <a:off x="1306500" y="1045133"/>
            <a:ext cx="6951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Kinds of rounds</a:t>
            </a:r>
            <a:endParaRPr sz="35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0" name="Google Shape;23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790" y="6337900"/>
            <a:ext cx="1378527" cy="303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/>
        </p:nvSpPr>
        <p:spPr>
          <a:xfrm>
            <a:off x="1513300" y="1642475"/>
            <a:ext cx="7346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Clarifying questions round</a:t>
            </a:r>
            <a:endParaRPr sz="2600" dirty="0">
              <a:solidFill>
                <a:schemeClr val="tx2">
                  <a:lumMod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ask in a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round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answer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immediately or </a:t>
            </a:r>
            <a:br>
              <a:rPr lang="en-US" sz="2200" dirty="0">
                <a:solidFill>
                  <a:schemeClr val="tx2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at the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end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indent="-393700">
              <a:lnSpc>
                <a:spcPct val="90000"/>
              </a:lnSpc>
              <a:buClr>
                <a:schemeClr val="dk1"/>
              </a:buClr>
              <a:buSzPts val="2600"/>
              <a:buFont typeface="Avenir"/>
              <a:buChar char="●"/>
            </a:pPr>
            <a:endParaRPr lang="en-US" sz="2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indent="-393700">
              <a:lnSpc>
                <a:spcPct val="90000"/>
              </a:lnSpc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US" sz="2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Reaction round</a:t>
            </a:r>
          </a:p>
          <a:p>
            <a:pPr marL="914400" lvl="1" indent="-368300">
              <a:lnSpc>
                <a:spcPct val="90000"/>
              </a:lnSpc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1-2 rounds, then shift</a:t>
            </a:r>
          </a:p>
          <a:p>
            <a:pPr marL="914400" lvl="1" indent="-368300">
              <a:lnSpc>
                <a:spcPct val="90000"/>
              </a:lnSpc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keep it brief</a:t>
            </a:r>
            <a:b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en-US"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200" y="902526"/>
            <a:ext cx="4267200" cy="4246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-114" t="308" r="69899" b="10806"/>
          <a:stretch/>
        </p:blipFill>
        <p:spPr>
          <a:xfrm>
            <a:off x="6844948" y="1143093"/>
            <a:ext cx="3683704" cy="39987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4520" r="32639" b="11114"/>
          <a:stretch/>
        </p:blipFill>
        <p:spPr>
          <a:xfrm>
            <a:off x="6642922" y="1038973"/>
            <a:ext cx="4003965" cy="39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57" y="0"/>
            <a:ext cx="114370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/>
          <p:nvPr/>
        </p:nvSpPr>
        <p:spPr>
          <a:xfrm>
            <a:off x="1306500" y="1045133"/>
            <a:ext cx="6951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Kinds of rounds</a:t>
            </a:r>
            <a:endParaRPr sz="35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0" name="Google Shape;23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790" y="6337900"/>
            <a:ext cx="1378527" cy="303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/>
        </p:nvSpPr>
        <p:spPr>
          <a:xfrm>
            <a:off x="1513300" y="1642475"/>
            <a:ext cx="7346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Clarifying questions round</a:t>
            </a:r>
            <a:endParaRPr sz="2600" dirty="0">
              <a:solidFill>
                <a:schemeClr val="tx2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ask in a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round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answer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immediately or </a:t>
            </a:r>
            <a:br>
              <a:rPr lang="en-US" sz="2200" dirty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at the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end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indent="-393700">
              <a:lnSpc>
                <a:spcPct val="90000"/>
              </a:lnSpc>
              <a:buClr>
                <a:schemeClr val="dk1"/>
              </a:buClr>
              <a:buSzPts val="2600"/>
              <a:buFont typeface="Avenir"/>
              <a:buChar char="●"/>
            </a:pPr>
            <a:endParaRPr lang="en-US" sz="2600" dirty="0">
              <a:solidFill>
                <a:schemeClr val="tx2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indent="-393700">
              <a:lnSpc>
                <a:spcPct val="90000"/>
              </a:lnSpc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Reaction round</a:t>
            </a:r>
          </a:p>
          <a:p>
            <a:pPr marL="914400" lvl="1" indent="-368300">
              <a:lnSpc>
                <a:spcPct val="90000"/>
              </a:lnSpc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1-2 rounds, then shift</a:t>
            </a:r>
          </a:p>
          <a:p>
            <a:pPr marL="914400" lvl="1" indent="-368300">
              <a:lnSpc>
                <a:spcPct val="90000"/>
              </a:lnSpc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keep it brief</a:t>
            </a: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en-US"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93700">
              <a:lnSpc>
                <a:spcPct val="90000"/>
              </a:lnSpc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US" sz="2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Consent round</a:t>
            </a:r>
          </a:p>
          <a:p>
            <a:pPr marL="914400" lvl="1" indent="-368300">
              <a:lnSpc>
                <a:spcPct val="90000"/>
              </a:lnSpc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two options: consent/object</a:t>
            </a:r>
          </a:p>
          <a:p>
            <a:pPr marL="914400" lvl="1" indent="-368300">
              <a:lnSpc>
                <a:spcPct val="90000"/>
              </a:lnSpc>
              <a:buClr>
                <a:schemeClr val="dk1"/>
              </a:buClr>
              <a:buSzPts val="2200"/>
              <a:buFont typeface="Avenir"/>
              <a:buChar char="○"/>
            </a:pP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finish round when there are objections</a:t>
            </a:r>
          </a:p>
          <a:p>
            <a:pPr marL="54610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200" y="902526"/>
            <a:ext cx="4267200" cy="4246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70268" t="-1578" r="-483" b="12693"/>
          <a:stretch/>
        </p:blipFill>
        <p:spPr>
          <a:xfrm>
            <a:off x="6803384" y="1004548"/>
            <a:ext cx="3683704" cy="39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57" y="0"/>
            <a:ext cx="1143708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790" y="6337900"/>
            <a:ext cx="1378527" cy="3032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9;p23"/>
          <p:cNvSpPr txBox="1"/>
          <p:nvPr/>
        </p:nvSpPr>
        <p:spPr>
          <a:xfrm>
            <a:off x="1306500" y="1045133"/>
            <a:ext cx="6951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Let’s try it!</a:t>
            </a:r>
            <a:endParaRPr sz="35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1795" y="1902941"/>
            <a:ext cx="569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Clarifying questions?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1795" y="2459556"/>
            <a:ext cx="569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Reaction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round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1795" y="3017336"/>
            <a:ext cx="569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Consent round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224</Words>
  <Application>Microsoft Macintosh PowerPoint</Application>
  <PresentationFormat>Widescreen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Avenir</vt:lpstr>
      <vt:lpstr>Avenir Book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26</cp:revision>
  <dcterms:modified xsi:type="dcterms:W3CDTF">2019-06-20T00:01:24Z</dcterms:modified>
</cp:coreProperties>
</file>